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4"/>
    <p:sldMasterId id="2147483757" r:id="rId5"/>
  </p:sldMasterIdLst>
  <p:notesMasterIdLst>
    <p:notesMasterId r:id="rId19"/>
  </p:notesMasterIdLst>
  <p:handoutMasterIdLst>
    <p:handoutMasterId r:id="rId20"/>
  </p:handoutMasterIdLst>
  <p:sldIdLst>
    <p:sldId id="256" r:id="rId6"/>
    <p:sldId id="345" r:id="rId7"/>
    <p:sldId id="346" r:id="rId8"/>
    <p:sldId id="349" r:id="rId9"/>
    <p:sldId id="350" r:id="rId10"/>
    <p:sldId id="351" r:id="rId11"/>
    <p:sldId id="352" r:id="rId12"/>
    <p:sldId id="353" r:id="rId13"/>
    <p:sldId id="354" r:id="rId14"/>
    <p:sldId id="356" r:id="rId15"/>
    <p:sldId id="358" r:id="rId16"/>
    <p:sldId id="359" r:id="rId17"/>
    <p:sldId id="360" r:id="rId18"/>
  </p:sldIdLst>
  <p:sldSz cx="9144000" cy="6858000" type="screen4x3"/>
  <p:notesSz cx="6797675" cy="99822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rantonakis Dimitris" initials="PD" lastIdx="1" clrIdx="0"/>
  <p:cmAuthor id="1" name="Indra" initials="I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8479"/>
    <a:srgbClr val="009242"/>
    <a:srgbClr val="DDFFEC"/>
    <a:srgbClr val="FFD5D5"/>
    <a:srgbClr val="ABFFD1"/>
    <a:srgbClr val="FF9797"/>
    <a:srgbClr val="D3D3D3"/>
    <a:srgbClr val="00C459"/>
    <a:srgbClr val="2A2A2A"/>
    <a:srgbClr val="EA4E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4" autoAdjust="0"/>
    <p:restoredTop sz="93240" autoAdjust="0"/>
  </p:normalViewPr>
  <p:slideViewPr>
    <p:cSldViewPr snapToGrid="0">
      <p:cViewPr varScale="1">
        <p:scale>
          <a:sx n="79" d="100"/>
          <a:sy n="79" d="100"/>
        </p:scale>
        <p:origin x="-14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3990" y="-102"/>
      </p:cViewPr>
      <p:guideLst>
        <p:guide orient="horz" pos="3144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67CFE-751D-4ECC-AAEB-3C6E02D43012}" type="datetimeFigureOut">
              <a:rPr lang="el-GR" smtClean="0"/>
              <a:pPr/>
              <a:t>6/10/2014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821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821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54960-207A-4998-924D-D4EED1A5B09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227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7E5B540-2BC7-47C3-9FBF-933E100569F5}" type="datetimeFigureOut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9300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41863"/>
            <a:ext cx="5438775" cy="44910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821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821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9A3A98E-1A4F-4E32-8E53-AC685BB4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89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1A3AC0-0F12-4C73-AD52-C97A10B5835B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A3A98E-1A4F-4E32-8E53-AC685BB4807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A3A98E-1A4F-4E32-8E53-AC685BB4807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A3A98E-1A4F-4E32-8E53-AC685BB4807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A3A98E-1A4F-4E32-8E53-AC685BB4807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A3A98E-1A4F-4E32-8E53-AC685BB4807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A3A98E-1A4F-4E32-8E53-AC685BB4807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A3A98E-1A4F-4E32-8E53-AC685BB4807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A3A98E-1A4F-4E32-8E53-AC685BB4807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http://fp6uk.ost.gov.uk/images/fp7/home_logo.gif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rgbClr val="009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6A15EBC-CB53-40FD-9D67-E0E0CAE11F41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1" name="Picture 2" descr="Visit http://fp6uk.ost.gov.uk/fp7/"/>
          <p:cNvPicPr>
            <a:picLocks noChangeAspect="1" noChangeArrowheads="1"/>
          </p:cNvPicPr>
          <p:nvPr userDrawn="1"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8307388" y="139700"/>
            <a:ext cx="685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DAABCD4-69AE-4C5A-90F3-5C091285BBCB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2F989B2-8BB7-4EC2-86B4-584F83547BD1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8C26-4A90-43F2-AF00-CE2D3F61000A}" type="datetimeFigureOut">
              <a:rPr lang="el-GR" smtClean="0"/>
              <a:pPr/>
              <a:t>6/10/2014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972F-C8AE-4B41-8FA1-1BD88CE1652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63966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8C26-4A90-43F2-AF00-CE2D3F61000A}" type="datetimeFigureOut">
              <a:rPr lang="el-GR" smtClean="0"/>
              <a:pPr/>
              <a:t>6/10/2014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972F-C8AE-4B41-8FA1-1BD88CE1652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0651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8C26-4A90-43F2-AF00-CE2D3F61000A}" type="datetimeFigureOut">
              <a:rPr lang="el-GR" smtClean="0"/>
              <a:pPr/>
              <a:t>6/10/2014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972F-C8AE-4B41-8FA1-1BD88CE1652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8657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8C26-4A90-43F2-AF00-CE2D3F61000A}" type="datetimeFigureOut">
              <a:rPr lang="el-GR" smtClean="0"/>
              <a:pPr/>
              <a:t>6/10/2014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972F-C8AE-4B41-8FA1-1BD88CE1652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9848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8C26-4A90-43F2-AF00-CE2D3F61000A}" type="datetimeFigureOut">
              <a:rPr lang="el-GR" smtClean="0"/>
              <a:pPr/>
              <a:t>6/10/2014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972F-C8AE-4B41-8FA1-1BD88CE1652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2539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8C26-4A90-43F2-AF00-CE2D3F61000A}" type="datetimeFigureOut">
              <a:rPr lang="el-GR" smtClean="0"/>
              <a:pPr/>
              <a:t>6/10/2014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972F-C8AE-4B41-8FA1-1BD88CE1652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860174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8C26-4A90-43F2-AF00-CE2D3F61000A}" type="datetimeFigureOut">
              <a:rPr lang="el-GR" smtClean="0"/>
              <a:pPr/>
              <a:t>6/10/2014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972F-C8AE-4B41-8FA1-1BD88CE1652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268170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8C26-4A90-43F2-AF00-CE2D3F61000A}" type="datetimeFigureOut">
              <a:rPr lang="el-GR" smtClean="0"/>
              <a:pPr/>
              <a:t>6/10/2014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972F-C8AE-4B41-8FA1-1BD88CE1652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6179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8C26-4A90-43F2-AF00-CE2D3F61000A}" type="datetimeFigureOut">
              <a:rPr lang="el-GR" smtClean="0"/>
              <a:pPr/>
              <a:t>6/10/2014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972F-C8AE-4B41-8FA1-1BD88CE1652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909428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8C26-4A90-43F2-AF00-CE2D3F61000A}" type="datetimeFigureOut">
              <a:rPr lang="el-GR" smtClean="0"/>
              <a:pPr/>
              <a:t>6/10/2014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972F-C8AE-4B41-8FA1-1BD88CE1652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526505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8C26-4A90-43F2-AF00-CE2D3F61000A}" type="datetimeFigureOut">
              <a:rPr lang="el-GR" smtClean="0"/>
              <a:pPr/>
              <a:t>6/10/2014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972F-C8AE-4B41-8FA1-1BD88CE1652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252689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8C26-4A90-43F2-AF00-CE2D3F61000A}" type="datetimeFigureOut">
              <a:rPr lang="el-GR" smtClean="0"/>
              <a:pPr/>
              <a:t>6/10/2014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972F-C8AE-4B41-8FA1-1BD88CE1652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8357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7424" y="228601"/>
            <a:ext cx="5972175" cy="276224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6D16CA8-6D80-4530-8873-EF08937FF6E9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8850" y="0"/>
            <a:ext cx="6772274" cy="542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E32E979-C614-4490-B74A-67EED240E414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8374" y="0"/>
            <a:ext cx="6762749" cy="4953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DB03970-1620-49AD-9099-355BCD8CEA2B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70D6110-8A6F-4213-85C1-9C76C7A03DE1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60DD30B-3ECA-4311-A202-C2409D5763E6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4A2BA68-0D72-4BCC-8459-53A02FCB60E4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B17378F-7494-426A-8521-D47ACBFD1A6B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http://fp6uk.ost.gov.uk/images/fp7/home_logo.gif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8850" y="0"/>
            <a:ext cx="6772274" cy="5048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rgbClr val="009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2228850" y="485775"/>
            <a:ext cx="6696074" cy="0"/>
          </a:xfrm>
          <a:prstGeom prst="line">
            <a:avLst/>
          </a:prstGeom>
          <a:ln w="190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228850" y="523875"/>
            <a:ext cx="6696074" cy="0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 descr="Visit http://fp6uk.ost.gov.uk/fp7/"/>
          <p:cNvPicPr>
            <a:picLocks noChangeAspect="1" noChangeArrowheads="1"/>
          </p:cNvPicPr>
          <p:nvPr/>
        </p:nvPicPr>
        <p:blipFill>
          <a:blip r:embed="rId13" r:link="rId14" cstate="print"/>
          <a:srcRect/>
          <a:stretch>
            <a:fillRect/>
          </a:stretch>
        </p:blipFill>
        <p:spPr bwMode="auto">
          <a:xfrm>
            <a:off x="8308976" y="6330950"/>
            <a:ext cx="685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14500" r="11500" b="65250"/>
          <a:stretch/>
        </p:blipFill>
        <p:spPr>
          <a:xfrm>
            <a:off x="76200" y="7144"/>
            <a:ext cx="2066925" cy="51673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28C26-4A90-43F2-AF00-CE2D3F61000A}" type="datetimeFigureOut">
              <a:rPr lang="el-GR" smtClean="0"/>
              <a:pPr/>
              <a:t>6/10/2014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9972F-C8AE-4B41-8FA1-1BD88CE16529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50406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1057273" y="2520465"/>
            <a:ext cx="6683375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20000"/>
              </a:spcBef>
            </a:pPr>
            <a:r>
              <a:rPr lang="en-US" sz="3600" cap="all" spc="120" dirty="0" smtClean="0">
                <a:solidFill>
                  <a:srgbClr val="009242"/>
                </a:solidFill>
                <a:latin typeface="+mn-lt"/>
              </a:rPr>
              <a:t>WP6, WP7, WP8, WP9</a:t>
            </a:r>
          </a:p>
          <a:p>
            <a:pPr algn="ctr">
              <a:spcBef>
                <a:spcPct val="20000"/>
              </a:spcBef>
            </a:pPr>
            <a:r>
              <a:rPr lang="en-US" sz="3600" cap="all" spc="120" dirty="0" smtClean="0">
                <a:solidFill>
                  <a:srgbClr val="009242"/>
                </a:solidFill>
                <a:latin typeface="+mn-lt"/>
              </a:rPr>
              <a:t>In D9.1</a:t>
            </a:r>
            <a:endParaRPr lang="en-US" sz="3600" cap="all" spc="120" dirty="0">
              <a:solidFill>
                <a:srgbClr val="009242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59933" y="5645277"/>
            <a:ext cx="3589764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s-ES" sz="2400" cap="all" spc="120" smtClean="0">
                <a:latin typeface="+mn-lt"/>
              </a:rPr>
              <a:t>Jorge juan rodríguez</a:t>
            </a:r>
            <a:endParaRPr lang="el-GR" sz="2400" cap="all" spc="120" smtClean="0">
              <a:latin typeface="+mn-lt"/>
            </a:endParaRPr>
          </a:p>
          <a:p>
            <a:pPr>
              <a:spcBef>
                <a:spcPct val="20000"/>
              </a:spcBef>
            </a:pPr>
            <a:r>
              <a:rPr lang="en-US" sz="2400" cap="all" spc="120" smtClean="0">
                <a:latin typeface="+mn-lt"/>
              </a:rPr>
              <a:t>Pedro garibi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0" b="65000"/>
          <a:stretch/>
        </p:blipFill>
        <p:spPr>
          <a:xfrm>
            <a:off x="142875" y="942975"/>
            <a:ext cx="3810000" cy="800100"/>
          </a:xfrm>
          <a:prstGeom prst="rect">
            <a:avLst/>
          </a:prstGeom>
        </p:spPr>
      </p:pic>
      <p:pic>
        <p:nvPicPr>
          <p:cNvPr id="6" name="Picture 2" descr="http://www.indracompany.com/sites/default/files/logo-indra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0863" y="5858565"/>
            <a:ext cx="1350051" cy="643835"/>
          </a:xfrm>
          <a:prstGeom prst="rect">
            <a:avLst/>
          </a:prstGeom>
          <a:noFill/>
        </p:spPr>
      </p:pic>
      <p:sp>
        <p:nvSpPr>
          <p:cNvPr id="7" name="6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err="1" smtClean="0"/>
              <a:t>Description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implementation</a:t>
            </a:r>
            <a:r>
              <a:rPr lang="es-ES" dirty="0" smtClean="0"/>
              <a:t> </a:t>
            </a:r>
            <a:r>
              <a:rPr lang="es-ES" dirty="0" err="1" smtClean="0"/>
              <a:t>oF</a:t>
            </a:r>
            <a:r>
              <a:rPr lang="es-ES" dirty="0" smtClean="0"/>
              <a:t> WP6 TO 9</a:t>
            </a:r>
          </a:p>
          <a:p>
            <a:r>
              <a:rPr lang="es-ES" dirty="0" smtClean="0"/>
              <a:t>In </a:t>
            </a:r>
            <a:r>
              <a:rPr lang="es-ES" dirty="0" err="1" smtClean="0"/>
              <a:t>deliverable</a:t>
            </a:r>
            <a:r>
              <a:rPr lang="es-ES" dirty="0" smtClean="0"/>
              <a:t> d9.1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SCENARIO DEMO – WP6, 7, 8, 9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200" dirty="0" smtClean="0"/>
              <a:t>STEPS:</a:t>
            </a:r>
          </a:p>
          <a:p>
            <a:pPr lvl="2"/>
            <a:r>
              <a:rPr lang="en-US" dirty="0" smtClean="0"/>
              <a:t>Fan &amp; LED are off</a:t>
            </a:r>
          </a:p>
          <a:p>
            <a:pPr lvl="2"/>
            <a:r>
              <a:rPr lang="en-US" dirty="0" smtClean="0"/>
              <a:t>11 people enter the room – click buttons</a:t>
            </a:r>
          </a:p>
          <a:p>
            <a:pPr lvl="2"/>
            <a:r>
              <a:rPr lang="en-US" dirty="0" smtClean="0"/>
              <a:t>Light goes below 150 – cover sensor</a:t>
            </a:r>
          </a:p>
          <a:p>
            <a:pPr lvl="2"/>
            <a:r>
              <a:rPr lang="en-US" dirty="0" smtClean="0"/>
              <a:t>Both at once activate the rule</a:t>
            </a:r>
          </a:p>
          <a:p>
            <a:pPr lvl="2"/>
            <a:r>
              <a:rPr lang="en-US" dirty="0" smtClean="0"/>
              <a:t>Fan &amp; LED automatically switch on</a:t>
            </a:r>
          </a:p>
          <a:p>
            <a:pPr lvl="3"/>
            <a:r>
              <a:rPr lang="en-US" dirty="0" smtClean="0"/>
              <a:t>SOFIA-based rule, with agent implementation for device</a:t>
            </a:r>
          </a:p>
          <a:p>
            <a:pPr lvl="2"/>
            <a:r>
              <a:rPr lang="en-US" dirty="0" smtClean="0"/>
              <a:t>COP automatically  detects  rule</a:t>
            </a:r>
          </a:p>
          <a:p>
            <a:pPr lvl="3"/>
            <a:r>
              <a:rPr lang="en-US" dirty="0" smtClean="0"/>
              <a:t>COP-based rule</a:t>
            </a:r>
          </a:p>
          <a:p>
            <a:pPr lvl="1"/>
            <a:r>
              <a:rPr lang="en-US" sz="2200" dirty="0" smtClean="0"/>
              <a:t>ALSO:</a:t>
            </a:r>
          </a:p>
          <a:p>
            <a:pPr lvl="2"/>
            <a:r>
              <a:rPr lang="en-US" dirty="0" smtClean="0"/>
              <a:t>Constant monitoring from SOFIA</a:t>
            </a:r>
          </a:p>
          <a:p>
            <a:pPr lvl="2"/>
            <a:r>
              <a:rPr lang="en-US" dirty="0" smtClean="0"/>
              <a:t>Constant monitoring from COP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ATTACHED VIDEOS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200" dirty="0" smtClean="0"/>
              <a:t>Videos have been uploaded to the same folder as this file.</a:t>
            </a:r>
          </a:p>
          <a:p>
            <a:pPr lvl="1"/>
            <a:r>
              <a:rPr lang="en-US" sz="2200" dirty="0" smtClean="0"/>
              <a:t>Those videos are a recording of the demonstrator</a:t>
            </a:r>
          </a:p>
          <a:p>
            <a:pPr lvl="1"/>
            <a:r>
              <a:rPr lang="en-US" sz="2200" dirty="0" smtClean="0"/>
              <a:t>The following slides will describe the videos.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ATTACHED VIDEOS - DESCRIPTIONS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7620000" cy="4553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8978"/>
                <a:gridCol w="5921022"/>
              </a:tblGrid>
              <a:tr h="335844">
                <a:tc>
                  <a:txBody>
                    <a:bodyPr/>
                    <a:lstStyle/>
                    <a:p>
                      <a:r>
                        <a:rPr lang="es-ES" dirty="0" smtClean="0"/>
                        <a:t>VIDEO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DESCRIPTION</a:t>
                      </a:r>
                      <a:endParaRPr lang="es-ES" dirty="0"/>
                    </a:p>
                  </a:txBody>
                  <a:tcPr/>
                </a:tc>
              </a:tr>
              <a:tr h="837502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mov253: </a:t>
                      </a:r>
                      <a:r>
                        <a:rPr lang="en-US" dirty="0" smtClean="0"/>
                        <a:t>Controlling SOFIA from a </a:t>
                      </a:r>
                      <a:r>
                        <a:rPr lang="en-US" dirty="0" err="1" smtClean="0"/>
                        <a:t>smartphone</a:t>
                      </a:r>
                      <a:r>
                        <a:rPr lang="en-US" dirty="0" smtClean="0"/>
                        <a:t> - connection to the SIB as a SOFIA administrator</a:t>
                      </a:r>
                      <a:endParaRPr lang="es-ES" dirty="0"/>
                    </a:p>
                  </a:txBody>
                  <a:tcPr/>
                </a:tc>
              </a:tr>
              <a:tr h="837502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mov254: </a:t>
                      </a:r>
                      <a:r>
                        <a:rPr lang="en-US" dirty="0" smtClean="0"/>
                        <a:t>Light sensor feeds data on </a:t>
                      </a:r>
                      <a:r>
                        <a:rPr lang="en-US" dirty="0" err="1" smtClean="0"/>
                        <a:t>lux</a:t>
                      </a:r>
                      <a:r>
                        <a:rPr lang="en-US" dirty="0" smtClean="0"/>
                        <a:t>. Cover sensor and reading is lower (and fan switches on).</a:t>
                      </a:r>
                      <a:endParaRPr lang="es-ES" dirty="0"/>
                    </a:p>
                  </a:txBody>
                  <a:tcPr/>
                </a:tc>
              </a:tr>
              <a:tr h="837502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mov255: </a:t>
                      </a:r>
                      <a:r>
                        <a:rPr lang="en-US" dirty="0" smtClean="0"/>
                        <a:t>Fan and LED are switched on.</a:t>
                      </a:r>
                      <a:endParaRPr lang="es-ES" dirty="0"/>
                    </a:p>
                  </a:txBody>
                  <a:tcPr/>
                </a:tc>
              </a:tr>
              <a:tr h="837502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mov256: </a:t>
                      </a:r>
                      <a:r>
                        <a:rPr lang="en-US" dirty="0" smtClean="0"/>
                        <a:t>Button to add 1 person, button to subtract 1 person, readings reflect it.</a:t>
                      </a:r>
                      <a:endParaRPr lang="es-ES" dirty="0"/>
                    </a:p>
                  </a:txBody>
                  <a:tcPr/>
                </a:tc>
              </a:tr>
              <a:tr h="837502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mov259: </a:t>
                      </a:r>
                      <a:r>
                        <a:rPr lang="en-US" dirty="0" smtClean="0"/>
                        <a:t>A complete demonstration of the described scenario.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464" y="2173994"/>
            <a:ext cx="1303448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000" y="3009371"/>
            <a:ext cx="1298234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8000" y="3844750"/>
            <a:ext cx="1303448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8000" y="4668837"/>
            <a:ext cx="1313876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8000" y="5538083"/>
            <a:ext cx="1308662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THANK YOU!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200" dirty="0" smtClean="0"/>
              <a:t>Please check the other files also in this same directory (link below)  to see more aspects of the D9.1 demonstrator</a:t>
            </a:r>
          </a:p>
          <a:p>
            <a:pPr lvl="1"/>
            <a:endParaRPr lang="en-US" sz="2200" dirty="0" smtClean="0"/>
          </a:p>
          <a:p>
            <a:pPr lvl="1">
              <a:buNone/>
            </a:pPr>
            <a:r>
              <a:rPr lang="en-US" dirty="0" smtClean="0"/>
              <a:t>https://exodusgr.sharepoint.com/eVACUATE/Shared%20Documents/Forms/AllItems.aspx?RootFolder=%2FeVACUATE%2FShared%20Documents%2FProject%20Officer%27s%20Folder&amp;FolderCTID=0x01200028E3FD1578DCDE428A294756DEA23328&amp;View=%7B2F821A6E-431A-4544-AC0F-6327207848FC%7D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DELIVERABLE 9.1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200" dirty="0" smtClean="0"/>
              <a:t>D9.1: The </a:t>
            </a:r>
            <a:r>
              <a:rPr lang="en-US" sz="2200" dirty="0" err="1" smtClean="0"/>
              <a:t>eVACUATE</a:t>
            </a:r>
            <a:r>
              <a:rPr lang="en-US" sz="2200" dirty="0" smtClean="0"/>
              <a:t> Integrated System release 1</a:t>
            </a:r>
          </a:p>
          <a:p>
            <a:pPr lvl="2"/>
            <a:r>
              <a:rPr lang="en-US" dirty="0" smtClean="0"/>
              <a:t>Prototype &amp; Demonstrator – not textual</a:t>
            </a:r>
          </a:p>
          <a:p>
            <a:pPr lvl="2"/>
            <a:r>
              <a:rPr lang="en-US" dirty="0" smtClean="0"/>
              <a:t>Public</a:t>
            </a:r>
          </a:p>
          <a:p>
            <a:pPr lvl="2"/>
            <a:r>
              <a:rPr lang="en-US" i="1" dirty="0" smtClean="0"/>
              <a:t>This deliverable describes the initial deployment of </a:t>
            </a:r>
            <a:r>
              <a:rPr lang="en-US" i="1" dirty="0" err="1" smtClean="0"/>
              <a:t>eVACUATE</a:t>
            </a:r>
            <a:r>
              <a:rPr lang="en-US" i="1" dirty="0" smtClean="0"/>
              <a:t> integrated system that will be performed in within the frames of Tasks T.9.1 and T.9.2</a:t>
            </a:r>
          </a:p>
          <a:p>
            <a:pPr lvl="2"/>
            <a:r>
              <a:rPr lang="en-US" dirty="0" smtClean="0"/>
              <a:t>Scheduled for month 18 = September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DELIVERABLE 9.1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200" dirty="0" smtClean="0"/>
              <a:t>What is done:</a:t>
            </a:r>
          </a:p>
          <a:p>
            <a:pPr lvl="2"/>
            <a:r>
              <a:rPr lang="en-US" dirty="0" smtClean="0"/>
              <a:t>An implementation of the overall architecture of </a:t>
            </a:r>
            <a:r>
              <a:rPr lang="en-US" dirty="0" err="1" smtClean="0"/>
              <a:t>eVACUATE</a:t>
            </a:r>
            <a:r>
              <a:rPr lang="en-US" dirty="0" smtClean="0"/>
              <a:t>,</a:t>
            </a:r>
          </a:p>
          <a:p>
            <a:pPr lvl="2"/>
            <a:r>
              <a:rPr lang="en-US" dirty="0" smtClean="0"/>
              <a:t>integrating the technical WP’s</a:t>
            </a:r>
          </a:p>
          <a:p>
            <a:pPr lvl="2"/>
            <a:r>
              <a:rPr lang="en-US" dirty="0" smtClean="0"/>
              <a:t>in an example scenario</a:t>
            </a:r>
          </a:p>
          <a:p>
            <a:pPr lvl="2"/>
            <a:r>
              <a:rPr lang="en-US" dirty="0" smtClean="0"/>
              <a:t>including:</a:t>
            </a:r>
          </a:p>
          <a:p>
            <a:pPr lvl="3"/>
            <a:r>
              <a:rPr lang="en-US" sz="1600" dirty="0" smtClean="0"/>
              <a:t>Hardware</a:t>
            </a:r>
          </a:p>
          <a:p>
            <a:pPr lvl="3"/>
            <a:r>
              <a:rPr lang="en-US" sz="1600" dirty="0" smtClean="0"/>
              <a:t>Local software</a:t>
            </a:r>
          </a:p>
          <a:p>
            <a:pPr lvl="3"/>
            <a:r>
              <a:rPr lang="en-US" sz="1600" dirty="0" smtClean="0"/>
              <a:t>Cloud-based software</a:t>
            </a:r>
          </a:p>
          <a:p>
            <a:pPr lvl="3"/>
            <a:r>
              <a:rPr lang="en-US" sz="1600" dirty="0" smtClean="0"/>
              <a:t>Etc.</a:t>
            </a:r>
          </a:p>
          <a:p>
            <a:pPr lvl="1"/>
            <a:r>
              <a:rPr lang="en-US" sz="2200" dirty="0" smtClean="0"/>
              <a:t>What is delivered:</a:t>
            </a:r>
          </a:p>
          <a:p>
            <a:pPr lvl="2"/>
            <a:r>
              <a:rPr lang="en-US" dirty="0" smtClean="0"/>
              <a:t>Textual explanations – a description of the deployment</a:t>
            </a:r>
          </a:p>
          <a:p>
            <a:pPr lvl="2"/>
            <a:r>
              <a:rPr lang="en-US" dirty="0" smtClean="0"/>
              <a:t>Videos, screenshots and multimedia – supporting the description</a:t>
            </a:r>
          </a:p>
          <a:p>
            <a:pPr lvl="2"/>
            <a:r>
              <a:rPr lang="en-US" dirty="0" smtClean="0"/>
              <a:t>Requested items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THE SCENARIO – DESCRIPTION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200" dirty="0" smtClean="0"/>
              <a:t>INPUT:</a:t>
            </a:r>
          </a:p>
          <a:p>
            <a:pPr lvl="2"/>
            <a:r>
              <a:rPr lang="en-US" dirty="0" smtClean="0"/>
              <a:t>Light sensor constantly gives data on light conditions in a room</a:t>
            </a:r>
          </a:p>
          <a:p>
            <a:pPr lvl="3"/>
            <a:r>
              <a:rPr lang="en-US" sz="1600" dirty="0" smtClean="0"/>
              <a:t>Unit: </a:t>
            </a:r>
            <a:r>
              <a:rPr lang="en-US" sz="1600" dirty="0" err="1" smtClean="0"/>
              <a:t>Lux</a:t>
            </a:r>
            <a:endParaRPr lang="en-US" sz="1600" dirty="0" smtClean="0"/>
          </a:p>
          <a:p>
            <a:pPr lvl="2"/>
            <a:r>
              <a:rPr lang="en-US" dirty="0" smtClean="0"/>
              <a:t>Two buttons represent entrance and exit door</a:t>
            </a:r>
          </a:p>
          <a:p>
            <a:pPr lvl="3"/>
            <a:r>
              <a:rPr lang="en-US" sz="1600" dirty="0" smtClean="0"/>
              <a:t>Unit: People in the room</a:t>
            </a:r>
          </a:p>
          <a:p>
            <a:pPr lvl="1"/>
            <a:r>
              <a:rPr lang="en-US" sz="2200" dirty="0" smtClean="0"/>
              <a:t>PROCESS:</a:t>
            </a:r>
          </a:p>
          <a:p>
            <a:pPr lvl="2"/>
            <a:r>
              <a:rPr lang="en-US" dirty="0" smtClean="0"/>
              <a:t>Data is sent to interoperability framework SOFIA’s cloud-based SIB</a:t>
            </a:r>
          </a:p>
          <a:p>
            <a:pPr lvl="2"/>
            <a:r>
              <a:rPr lang="en-US" dirty="0" smtClean="0"/>
              <a:t>Data is stored, processed </a:t>
            </a:r>
          </a:p>
          <a:p>
            <a:pPr lvl="3"/>
            <a:r>
              <a:rPr lang="en-US" sz="1600" dirty="0" smtClean="0"/>
              <a:t>also, sent to the COP</a:t>
            </a:r>
          </a:p>
          <a:p>
            <a:pPr lvl="2"/>
            <a:r>
              <a:rPr lang="en-US" dirty="0" smtClean="0"/>
              <a:t>CEP (rule engine) processes business rules</a:t>
            </a:r>
          </a:p>
          <a:p>
            <a:pPr lvl="3"/>
            <a:r>
              <a:rPr lang="en-US" sz="1600" dirty="0" smtClean="0"/>
              <a:t>IF light &lt; 150 </a:t>
            </a:r>
            <a:r>
              <a:rPr lang="en-US" sz="1600" dirty="0" err="1" smtClean="0"/>
              <a:t>lux</a:t>
            </a:r>
            <a:r>
              <a:rPr lang="en-US" sz="1600" dirty="0" smtClean="0"/>
              <a:t> &amp; people &gt; 10</a:t>
            </a:r>
          </a:p>
          <a:p>
            <a:pPr lvl="3"/>
            <a:r>
              <a:rPr lang="en-US" sz="1600" dirty="0" smtClean="0"/>
              <a:t>THEN generate event “start evacuation”</a:t>
            </a:r>
          </a:p>
          <a:p>
            <a:pPr lvl="1"/>
            <a:r>
              <a:rPr lang="en-US" dirty="0" smtClean="0"/>
              <a:t>(continues in next slide)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THE SCENARIO – DESCRIPTION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200" dirty="0" smtClean="0"/>
              <a:t>OUTPUT:</a:t>
            </a:r>
          </a:p>
          <a:p>
            <a:pPr lvl="2"/>
            <a:r>
              <a:rPr lang="en-US" dirty="0" smtClean="0"/>
              <a:t>Fan – represents emergency measures (extra air, etc); on or off</a:t>
            </a:r>
          </a:p>
          <a:p>
            <a:pPr lvl="2"/>
            <a:r>
              <a:rPr lang="en-US" dirty="0" smtClean="0"/>
              <a:t>Led – represents exit lights; on or off</a:t>
            </a:r>
          </a:p>
          <a:p>
            <a:pPr lvl="2"/>
            <a:r>
              <a:rPr lang="en-US" dirty="0" smtClean="0"/>
              <a:t>If event “start evacuation”, both go on</a:t>
            </a:r>
          </a:p>
          <a:p>
            <a:pPr lvl="3"/>
            <a:r>
              <a:rPr lang="en-US" sz="1600" dirty="0" smtClean="0"/>
              <a:t>different meaning for each</a:t>
            </a:r>
          </a:p>
          <a:p>
            <a:pPr lvl="1"/>
            <a:r>
              <a:rPr lang="en-US" sz="2200" dirty="0" smtClean="0"/>
              <a:t>OTHER:</a:t>
            </a:r>
          </a:p>
          <a:p>
            <a:pPr lvl="2"/>
            <a:r>
              <a:rPr lang="en-US" dirty="0" smtClean="0"/>
              <a:t>Output devices do not switch off when conditions return to normal.</a:t>
            </a:r>
          </a:p>
          <a:p>
            <a:pPr lvl="3"/>
            <a:r>
              <a:rPr lang="en-US" sz="1600" dirty="0" smtClean="0"/>
              <a:t>because that is not the rule</a:t>
            </a:r>
          </a:p>
          <a:p>
            <a:pPr lvl="2"/>
            <a:r>
              <a:rPr lang="en-US" dirty="0" smtClean="0"/>
              <a:t>Output devices can be switched off from SOFIA’s SIB</a:t>
            </a:r>
          </a:p>
          <a:p>
            <a:pPr lvl="3"/>
            <a:r>
              <a:rPr lang="en-US" sz="1600" dirty="0" smtClean="0"/>
              <a:t>or from the COP</a:t>
            </a:r>
          </a:p>
          <a:p>
            <a:pPr lvl="2"/>
            <a:r>
              <a:rPr lang="en-US" dirty="0" smtClean="0"/>
              <a:t>COP is updated with input from the devices</a:t>
            </a:r>
          </a:p>
          <a:p>
            <a:pPr lvl="2"/>
            <a:r>
              <a:rPr lang="en-US" dirty="0" smtClean="0"/>
              <a:t>WP4, WP5 contributions to D9.1 are not covered in this document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THE SCENARIO</a:t>
            </a:r>
            <a:endParaRPr lang="es-ES" dirty="0"/>
          </a:p>
        </p:txBody>
      </p:sp>
      <p:pic>
        <p:nvPicPr>
          <p:cNvPr id="4" name="3 Marcador de contenido" descr="par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6416" y="1752600"/>
            <a:ext cx="5821567" cy="4373563"/>
          </a:xfrm>
        </p:spPr>
      </p:pic>
      <p:grpSp>
        <p:nvGrpSpPr>
          <p:cNvPr id="11" name="10 Grupo"/>
          <p:cNvGrpSpPr/>
          <p:nvPr/>
        </p:nvGrpSpPr>
        <p:grpSpPr>
          <a:xfrm>
            <a:off x="3822700" y="4730750"/>
            <a:ext cx="1130300" cy="577850"/>
            <a:chOff x="3822700" y="4730750"/>
            <a:chExt cx="1130300" cy="577850"/>
          </a:xfrm>
        </p:grpSpPr>
        <p:sp>
          <p:nvSpPr>
            <p:cNvPr id="5" name="4 Flecha derecha"/>
            <p:cNvSpPr/>
            <p:nvPr/>
          </p:nvSpPr>
          <p:spPr>
            <a:xfrm rot="10800000">
              <a:off x="3822700" y="473075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4206794" y="4857750"/>
              <a:ext cx="5677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INPUT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DEVICE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4413250" y="4191000"/>
            <a:ext cx="1130300" cy="577850"/>
            <a:chOff x="4413250" y="4191000"/>
            <a:chExt cx="1130300" cy="577850"/>
          </a:xfrm>
        </p:grpSpPr>
        <p:sp>
          <p:nvSpPr>
            <p:cNvPr id="6" name="5 Flecha derecha"/>
            <p:cNvSpPr/>
            <p:nvPr/>
          </p:nvSpPr>
          <p:spPr>
            <a:xfrm rot="10800000">
              <a:off x="4413250" y="419100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4797098" y="4311650"/>
              <a:ext cx="6190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LIGHT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SENSOR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16 Grupo"/>
          <p:cNvGrpSpPr/>
          <p:nvPr/>
        </p:nvGrpSpPr>
        <p:grpSpPr>
          <a:xfrm>
            <a:off x="1631950" y="3898900"/>
            <a:ext cx="1130300" cy="577850"/>
            <a:chOff x="1631950" y="3898900"/>
            <a:chExt cx="1130300" cy="577850"/>
          </a:xfrm>
        </p:grpSpPr>
        <p:sp>
          <p:nvSpPr>
            <p:cNvPr id="8" name="7 Flecha derecha"/>
            <p:cNvSpPr/>
            <p:nvPr/>
          </p:nvSpPr>
          <p:spPr>
            <a:xfrm>
              <a:off x="1631950" y="389890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1733435" y="4032250"/>
              <a:ext cx="7393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BUTTON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-1 PERSON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15 Grupo"/>
          <p:cNvGrpSpPr/>
          <p:nvPr/>
        </p:nvGrpSpPr>
        <p:grpSpPr>
          <a:xfrm>
            <a:off x="1587500" y="4641850"/>
            <a:ext cx="1130300" cy="577850"/>
            <a:chOff x="1587500" y="4641850"/>
            <a:chExt cx="1130300" cy="577850"/>
          </a:xfrm>
        </p:grpSpPr>
        <p:sp>
          <p:nvSpPr>
            <p:cNvPr id="7" name="6 Flecha derecha"/>
            <p:cNvSpPr/>
            <p:nvPr/>
          </p:nvSpPr>
          <p:spPr>
            <a:xfrm>
              <a:off x="1587500" y="464185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1669812" y="4775200"/>
              <a:ext cx="7649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BUTTON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+1 PERSON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2927350" y="3276600"/>
            <a:ext cx="1130300" cy="577850"/>
            <a:chOff x="1631950" y="3898900"/>
            <a:chExt cx="1130300" cy="577850"/>
          </a:xfrm>
        </p:grpSpPr>
        <p:sp>
          <p:nvSpPr>
            <p:cNvPr id="19" name="18 Flecha derecha"/>
            <p:cNvSpPr/>
            <p:nvPr/>
          </p:nvSpPr>
          <p:spPr>
            <a:xfrm>
              <a:off x="1631950" y="389890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0" name="19 CuadroTexto"/>
            <p:cNvSpPr txBox="1"/>
            <p:nvPr/>
          </p:nvSpPr>
          <p:spPr>
            <a:xfrm>
              <a:off x="1799961" y="4032250"/>
              <a:ext cx="6062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OUTPUT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DEVICE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20 Grupo"/>
          <p:cNvGrpSpPr/>
          <p:nvPr/>
        </p:nvGrpSpPr>
        <p:grpSpPr>
          <a:xfrm>
            <a:off x="5118100" y="2863850"/>
            <a:ext cx="1130300" cy="577850"/>
            <a:chOff x="4413250" y="4191000"/>
            <a:chExt cx="1130300" cy="577850"/>
          </a:xfrm>
        </p:grpSpPr>
        <p:sp>
          <p:nvSpPr>
            <p:cNvPr id="22" name="21 Flecha derecha"/>
            <p:cNvSpPr/>
            <p:nvPr/>
          </p:nvSpPr>
          <p:spPr>
            <a:xfrm rot="10800000">
              <a:off x="4413250" y="419100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4909308" y="4311650"/>
              <a:ext cx="3946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FAN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26 Grupo"/>
          <p:cNvGrpSpPr/>
          <p:nvPr/>
        </p:nvGrpSpPr>
        <p:grpSpPr>
          <a:xfrm>
            <a:off x="5302250" y="3390900"/>
            <a:ext cx="1130300" cy="577850"/>
            <a:chOff x="4413250" y="4191000"/>
            <a:chExt cx="1130300" cy="577850"/>
          </a:xfrm>
        </p:grpSpPr>
        <p:sp>
          <p:nvSpPr>
            <p:cNvPr id="28" name="27 Flecha derecha"/>
            <p:cNvSpPr/>
            <p:nvPr/>
          </p:nvSpPr>
          <p:spPr>
            <a:xfrm rot="10800000">
              <a:off x="4413250" y="419100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9" name="28 CuadroTexto"/>
            <p:cNvSpPr txBox="1"/>
            <p:nvPr/>
          </p:nvSpPr>
          <p:spPr>
            <a:xfrm>
              <a:off x="4911715" y="4311650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LED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29 Grupo"/>
          <p:cNvGrpSpPr/>
          <p:nvPr/>
        </p:nvGrpSpPr>
        <p:grpSpPr>
          <a:xfrm>
            <a:off x="4756150" y="1905000"/>
            <a:ext cx="1130300" cy="577850"/>
            <a:chOff x="4413250" y="4191000"/>
            <a:chExt cx="1130300" cy="577850"/>
          </a:xfrm>
        </p:grpSpPr>
        <p:sp>
          <p:nvSpPr>
            <p:cNvPr id="31" name="30 Flecha derecha"/>
            <p:cNvSpPr/>
            <p:nvPr/>
          </p:nvSpPr>
          <p:spPr>
            <a:xfrm rot="10800000">
              <a:off x="4413250" y="419100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2" name="31 CuadroTexto"/>
            <p:cNvSpPr txBox="1"/>
            <p:nvPr/>
          </p:nvSpPr>
          <p:spPr>
            <a:xfrm>
              <a:off x="4720955" y="4311650"/>
              <a:ext cx="7713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SOFIA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INTERFACE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INPUT DEVICE</a:t>
            </a:r>
            <a:endParaRPr lang="es-ES" dirty="0"/>
          </a:p>
        </p:txBody>
      </p:sp>
      <p:pic>
        <p:nvPicPr>
          <p:cNvPr id="4" name="3 Marcador de contenido" descr="Ali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6416" y="1752600"/>
            <a:ext cx="5821567" cy="4373563"/>
          </a:xfrm>
        </p:spPr>
      </p:pic>
      <p:grpSp>
        <p:nvGrpSpPr>
          <p:cNvPr id="5" name="4 Grupo"/>
          <p:cNvGrpSpPr/>
          <p:nvPr/>
        </p:nvGrpSpPr>
        <p:grpSpPr>
          <a:xfrm>
            <a:off x="4813300" y="3940175"/>
            <a:ext cx="1145845" cy="577850"/>
            <a:chOff x="3822700" y="4730750"/>
            <a:chExt cx="1145845" cy="577850"/>
          </a:xfrm>
        </p:grpSpPr>
        <p:sp>
          <p:nvSpPr>
            <p:cNvPr id="6" name="5 Flecha derecha"/>
            <p:cNvSpPr/>
            <p:nvPr/>
          </p:nvSpPr>
          <p:spPr>
            <a:xfrm rot="10800000">
              <a:off x="3822700" y="473075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4012835" y="4857750"/>
              <a:ext cx="9557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 HARDWARE: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RASPBERRY PI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4146550" y="4587875"/>
            <a:ext cx="1142640" cy="577850"/>
            <a:chOff x="3822700" y="4730750"/>
            <a:chExt cx="1142640" cy="577850"/>
          </a:xfrm>
        </p:grpSpPr>
        <p:sp>
          <p:nvSpPr>
            <p:cNvPr id="9" name="8 Flecha derecha"/>
            <p:cNvSpPr/>
            <p:nvPr/>
          </p:nvSpPr>
          <p:spPr>
            <a:xfrm rot="10800000">
              <a:off x="3822700" y="473075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4016041" y="4857750"/>
              <a:ext cx="9492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INTERNET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CONNECTIVITY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16 Grupo"/>
          <p:cNvGrpSpPr/>
          <p:nvPr/>
        </p:nvGrpSpPr>
        <p:grpSpPr>
          <a:xfrm>
            <a:off x="895350" y="2536825"/>
            <a:ext cx="1590675" cy="901700"/>
            <a:chOff x="876300" y="3032125"/>
            <a:chExt cx="1590675" cy="901700"/>
          </a:xfrm>
        </p:grpSpPr>
        <p:sp>
          <p:nvSpPr>
            <p:cNvPr id="15" name="14 Flecha derecha"/>
            <p:cNvSpPr/>
            <p:nvPr/>
          </p:nvSpPr>
          <p:spPr>
            <a:xfrm>
              <a:off x="876300" y="3032125"/>
              <a:ext cx="1590675" cy="9017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889859" y="3260725"/>
              <a:ext cx="13596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HARDWARE INPUT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DEVICES ARE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WP6 IMPLEMENTATION</a:t>
              </a:r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1943100" y="3527425"/>
            <a:ext cx="1590675" cy="901700"/>
            <a:chOff x="876300" y="3032125"/>
            <a:chExt cx="1590675" cy="901700"/>
          </a:xfrm>
        </p:grpSpPr>
        <p:sp>
          <p:nvSpPr>
            <p:cNvPr id="19" name="18 Flecha derecha"/>
            <p:cNvSpPr/>
            <p:nvPr/>
          </p:nvSpPr>
          <p:spPr>
            <a:xfrm>
              <a:off x="876300" y="3032125"/>
              <a:ext cx="1590675" cy="9017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0" name="19 CuadroTexto"/>
            <p:cNvSpPr txBox="1"/>
            <p:nvPr/>
          </p:nvSpPr>
          <p:spPr>
            <a:xfrm>
              <a:off x="931538" y="3260725"/>
              <a:ext cx="12763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SOFTWARE IN </a:t>
              </a:r>
              <a:r>
                <a:rPr lang="es-ES" sz="800" b="1" dirty="0" err="1" smtClean="0">
                  <a:solidFill>
                    <a:schemeClr val="bg1"/>
                  </a:solidFill>
                </a:rPr>
                <a:t>RPi</a:t>
              </a:r>
              <a:endParaRPr lang="es-ES" sz="8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IMPLEMENTS AGENT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AS DESIGNED IN WP7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Output </a:t>
            </a:r>
            <a:r>
              <a:rPr lang="es-ES" dirty="0" err="1" smtClean="0"/>
              <a:t>device</a:t>
            </a:r>
            <a:endParaRPr lang="es-ES" dirty="0"/>
          </a:p>
        </p:txBody>
      </p:sp>
      <p:pic>
        <p:nvPicPr>
          <p:cNvPr id="4" name="3 Marcador de contenido" descr="Bo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6416" y="1752600"/>
            <a:ext cx="5821567" cy="4373563"/>
          </a:xfrm>
        </p:spPr>
      </p:pic>
      <p:grpSp>
        <p:nvGrpSpPr>
          <p:cNvPr id="5" name="4 Grupo"/>
          <p:cNvGrpSpPr/>
          <p:nvPr/>
        </p:nvGrpSpPr>
        <p:grpSpPr>
          <a:xfrm>
            <a:off x="2571750" y="4175125"/>
            <a:ext cx="1590675" cy="901700"/>
            <a:chOff x="876300" y="3032125"/>
            <a:chExt cx="1590675" cy="901700"/>
          </a:xfrm>
        </p:grpSpPr>
        <p:sp>
          <p:nvSpPr>
            <p:cNvPr id="6" name="5 Flecha derecha"/>
            <p:cNvSpPr/>
            <p:nvPr/>
          </p:nvSpPr>
          <p:spPr>
            <a:xfrm>
              <a:off x="876300" y="3032125"/>
              <a:ext cx="1590675" cy="9017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1014904" y="3260725"/>
              <a:ext cx="11095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WP7 AGENT ALSO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AS SOFTWARE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IN </a:t>
              </a:r>
              <a:r>
                <a:rPr lang="es-ES" sz="800" b="1" dirty="0" err="1" smtClean="0">
                  <a:solidFill>
                    <a:schemeClr val="bg1"/>
                  </a:solidFill>
                </a:rPr>
                <a:t>RPi</a:t>
              </a:r>
              <a:endParaRPr lang="es-ES" sz="800" b="1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2314575" y="3394075"/>
            <a:ext cx="1590675" cy="901700"/>
            <a:chOff x="876300" y="3032125"/>
            <a:chExt cx="1590675" cy="901700"/>
          </a:xfrm>
        </p:grpSpPr>
        <p:sp>
          <p:nvSpPr>
            <p:cNvPr id="9" name="8 Flecha derecha"/>
            <p:cNvSpPr/>
            <p:nvPr/>
          </p:nvSpPr>
          <p:spPr>
            <a:xfrm>
              <a:off x="876300" y="3032125"/>
              <a:ext cx="1590675" cy="9017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912304" y="3260725"/>
              <a:ext cx="13147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WP6 IMPLEMENTED IN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HARDWARE OUTPUT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DEVICES</a:t>
              </a:r>
            </a:p>
          </p:txBody>
        </p:sp>
      </p:grpSp>
      <p:grpSp>
        <p:nvGrpSpPr>
          <p:cNvPr id="11" name="10 Grupo"/>
          <p:cNvGrpSpPr/>
          <p:nvPr/>
        </p:nvGrpSpPr>
        <p:grpSpPr>
          <a:xfrm>
            <a:off x="6927850" y="4130675"/>
            <a:ext cx="1130300" cy="577850"/>
            <a:chOff x="3822700" y="4730750"/>
            <a:chExt cx="1130300" cy="577850"/>
          </a:xfrm>
        </p:grpSpPr>
        <p:sp>
          <p:nvSpPr>
            <p:cNvPr id="12" name="11 Flecha derecha"/>
            <p:cNvSpPr/>
            <p:nvPr/>
          </p:nvSpPr>
          <p:spPr>
            <a:xfrm rot="10800000">
              <a:off x="3822700" y="473075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4156305" y="4857750"/>
              <a:ext cx="6687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EXTRA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BATTERY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Sib</a:t>
            </a:r>
            <a:r>
              <a:rPr lang="es-ES" dirty="0" smtClean="0"/>
              <a:t> </a:t>
            </a:r>
            <a:r>
              <a:rPr lang="es-ES" dirty="0" err="1" smtClean="0"/>
              <a:t>environment</a:t>
            </a:r>
            <a:endParaRPr lang="es-ES" dirty="0"/>
          </a:p>
        </p:txBody>
      </p:sp>
      <p:pic>
        <p:nvPicPr>
          <p:cNvPr id="4" name="3 Marcador de contenido" descr="part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833054" y="5211382"/>
            <a:ext cx="1295402" cy="973196"/>
          </a:xfrm>
        </p:spPr>
      </p:pic>
      <p:grpSp>
        <p:nvGrpSpPr>
          <p:cNvPr id="14" name="13 Grupo"/>
          <p:cNvGrpSpPr/>
          <p:nvPr/>
        </p:nvGrpSpPr>
        <p:grpSpPr>
          <a:xfrm>
            <a:off x="3510844" y="2156177"/>
            <a:ext cx="3939823" cy="1941690"/>
            <a:chOff x="3160889" y="2088444"/>
            <a:chExt cx="3939823" cy="1941690"/>
          </a:xfrm>
        </p:grpSpPr>
        <p:sp>
          <p:nvSpPr>
            <p:cNvPr id="5" name="4 Nube"/>
            <p:cNvSpPr/>
            <p:nvPr/>
          </p:nvSpPr>
          <p:spPr>
            <a:xfrm>
              <a:off x="3160889" y="2088444"/>
              <a:ext cx="3939823" cy="1941690"/>
            </a:xfrm>
            <a:prstGeom prst="cloud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dirty="0" smtClean="0"/>
                <a:t>CLOUD-BASED</a:t>
              </a:r>
            </a:p>
            <a:p>
              <a:pPr algn="ctr"/>
              <a:r>
                <a:rPr lang="es-ES" sz="2800" dirty="0" smtClean="0"/>
                <a:t>SIB</a:t>
              </a:r>
            </a:p>
            <a:p>
              <a:pPr algn="ctr"/>
              <a:endParaRPr lang="es-ES" dirty="0" smtClean="0"/>
            </a:p>
            <a:p>
              <a:pPr algn="ctr"/>
              <a:endParaRPr lang="es-ES" dirty="0"/>
            </a:p>
          </p:txBody>
        </p:sp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07489" y="3037415"/>
              <a:ext cx="1035356" cy="5040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pic>
        <p:nvPicPr>
          <p:cNvPr id="1029" name="Picture 5" descr="C:\Users\jjrodriguezv\AppData\Local\Microsoft\Windows\Temporary Internet Files\Content.IE5\05NLLKHY\MC900433944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97223" y="846668"/>
            <a:ext cx="1010354" cy="1010354"/>
          </a:xfrm>
          <a:prstGeom prst="rect">
            <a:avLst/>
          </a:prstGeom>
          <a:noFill/>
        </p:spPr>
      </p:pic>
      <p:pic>
        <p:nvPicPr>
          <p:cNvPr id="1032" name="Picture 8" descr="C:\Users\jjrodriguezv\AppData\Local\Microsoft\Windows\Temporary Internet Files\Content.IE5\2WU2TL3B\MC900434865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4078" y="1411110"/>
            <a:ext cx="1800580" cy="1800580"/>
          </a:xfrm>
          <a:prstGeom prst="rect">
            <a:avLst/>
          </a:prstGeom>
          <a:noFill/>
        </p:spPr>
      </p:pic>
      <p:cxnSp>
        <p:nvCxnSpPr>
          <p:cNvPr id="23" name="22 Conector recto de flecha"/>
          <p:cNvCxnSpPr>
            <a:stCxn id="5" idx="3"/>
            <a:endCxn id="1029" idx="1"/>
          </p:cNvCxnSpPr>
          <p:nvPr/>
        </p:nvCxnSpPr>
        <p:spPr>
          <a:xfrm flipV="1">
            <a:off x="5480756" y="1351845"/>
            <a:ext cx="516467" cy="91535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flipH="1" flipV="1">
            <a:off x="2652889" y="2743200"/>
            <a:ext cx="891822" cy="259644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>
            <a:stCxn id="1035" idx="0"/>
          </p:cNvCxnSpPr>
          <p:nvPr/>
        </p:nvCxnSpPr>
        <p:spPr>
          <a:xfrm flipH="1" flipV="1">
            <a:off x="2460979" y="3059290"/>
            <a:ext cx="1388039" cy="2805037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>
            <a:stCxn id="1036" idx="0"/>
            <a:endCxn id="1032" idx="2"/>
          </p:cNvCxnSpPr>
          <p:nvPr/>
        </p:nvCxnSpPr>
        <p:spPr>
          <a:xfrm flipH="1" flipV="1">
            <a:off x="1944368" y="3211690"/>
            <a:ext cx="568428" cy="1719992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>
            <a:stCxn id="4" idx="0"/>
            <a:endCxn id="5" idx="1"/>
          </p:cNvCxnSpPr>
          <p:nvPr/>
        </p:nvCxnSpPr>
        <p:spPr>
          <a:xfrm flipV="1">
            <a:off x="5480755" y="4095799"/>
            <a:ext cx="1" cy="1115583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39 Grupo"/>
          <p:cNvGrpSpPr/>
          <p:nvPr/>
        </p:nvGrpSpPr>
        <p:grpSpPr>
          <a:xfrm>
            <a:off x="6148917" y="5428897"/>
            <a:ext cx="1130300" cy="577850"/>
            <a:chOff x="3822700" y="4730750"/>
            <a:chExt cx="1130300" cy="577850"/>
          </a:xfrm>
        </p:grpSpPr>
        <p:sp>
          <p:nvSpPr>
            <p:cNvPr id="41" name="40 Flecha derecha"/>
            <p:cNvSpPr/>
            <p:nvPr/>
          </p:nvSpPr>
          <p:spPr>
            <a:xfrm rot="10800000">
              <a:off x="3822700" y="473075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2" name="41 CuadroTexto"/>
            <p:cNvSpPr txBox="1"/>
            <p:nvPr/>
          </p:nvSpPr>
          <p:spPr>
            <a:xfrm>
              <a:off x="4216418" y="4857750"/>
              <a:ext cx="5485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SMART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SPACE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42 Grupo"/>
          <p:cNvGrpSpPr/>
          <p:nvPr/>
        </p:nvGrpSpPr>
        <p:grpSpPr>
          <a:xfrm>
            <a:off x="6600473" y="3419475"/>
            <a:ext cx="1172299" cy="577850"/>
            <a:chOff x="3822700" y="4730750"/>
            <a:chExt cx="1172299" cy="577850"/>
          </a:xfrm>
        </p:grpSpPr>
        <p:sp>
          <p:nvSpPr>
            <p:cNvPr id="44" name="43 Flecha derecha"/>
            <p:cNvSpPr/>
            <p:nvPr/>
          </p:nvSpPr>
          <p:spPr>
            <a:xfrm rot="10800000">
              <a:off x="3822700" y="473075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5" name="44 CuadroTexto"/>
            <p:cNvSpPr txBox="1"/>
            <p:nvPr/>
          </p:nvSpPr>
          <p:spPr>
            <a:xfrm>
              <a:off x="3986390" y="4857750"/>
              <a:ext cx="10086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SOFIA’S SIB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(inc. rule </a:t>
              </a:r>
              <a:r>
                <a:rPr lang="es-ES" sz="800" b="1" dirty="0" err="1" smtClean="0">
                  <a:solidFill>
                    <a:schemeClr val="bg1"/>
                  </a:solidFill>
                </a:rPr>
                <a:t>engine</a:t>
              </a:r>
              <a:r>
                <a:rPr lang="es-ES" sz="800" b="1" dirty="0" smtClean="0">
                  <a:solidFill>
                    <a:schemeClr val="bg1"/>
                  </a:solidFill>
                </a:rPr>
                <a:t>)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45 Grupo"/>
          <p:cNvGrpSpPr/>
          <p:nvPr/>
        </p:nvGrpSpPr>
        <p:grpSpPr>
          <a:xfrm>
            <a:off x="6939139" y="947208"/>
            <a:ext cx="1189934" cy="577850"/>
            <a:chOff x="3822700" y="4730750"/>
            <a:chExt cx="1189934" cy="577850"/>
          </a:xfrm>
        </p:grpSpPr>
        <p:sp>
          <p:nvSpPr>
            <p:cNvPr id="47" name="46 Flecha derecha"/>
            <p:cNvSpPr/>
            <p:nvPr/>
          </p:nvSpPr>
          <p:spPr>
            <a:xfrm rot="10800000">
              <a:off x="3822700" y="473075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8" name="47 CuadroTexto"/>
            <p:cNvSpPr txBox="1"/>
            <p:nvPr/>
          </p:nvSpPr>
          <p:spPr>
            <a:xfrm>
              <a:off x="3968758" y="4857750"/>
              <a:ext cx="10438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SOFIA</a:t>
              </a:r>
              <a:br>
                <a:rPr lang="es-ES" sz="800" b="1" dirty="0" smtClean="0">
                  <a:solidFill>
                    <a:schemeClr val="bg1"/>
                  </a:solidFill>
                </a:rPr>
              </a:br>
              <a:r>
                <a:rPr lang="es-ES" sz="800" b="1" dirty="0" smtClean="0">
                  <a:solidFill>
                    <a:schemeClr val="bg1"/>
                  </a:solidFill>
                </a:rPr>
                <a:t>ADMINISTRATOR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51 Grupo"/>
          <p:cNvGrpSpPr/>
          <p:nvPr/>
        </p:nvGrpSpPr>
        <p:grpSpPr>
          <a:xfrm>
            <a:off x="135467" y="1910645"/>
            <a:ext cx="1130300" cy="577850"/>
            <a:chOff x="1767417" y="3944056"/>
            <a:chExt cx="1130300" cy="577850"/>
          </a:xfrm>
        </p:grpSpPr>
        <p:sp>
          <p:nvSpPr>
            <p:cNvPr id="53" name="52 Flecha derecha"/>
            <p:cNvSpPr/>
            <p:nvPr/>
          </p:nvSpPr>
          <p:spPr>
            <a:xfrm>
              <a:off x="1767417" y="3944056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54" name="53 CuadroTexto"/>
            <p:cNvSpPr txBox="1"/>
            <p:nvPr/>
          </p:nvSpPr>
          <p:spPr>
            <a:xfrm>
              <a:off x="1865685" y="4032250"/>
              <a:ext cx="4748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COP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(WP5)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54745" y="3951742"/>
            <a:ext cx="1026000" cy="589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36018" y="5864327"/>
            <a:ext cx="1026000" cy="5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99796" y="4931682"/>
            <a:ext cx="1026000" cy="64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8" name="67 Grupo"/>
          <p:cNvGrpSpPr/>
          <p:nvPr/>
        </p:nvGrpSpPr>
        <p:grpSpPr>
          <a:xfrm>
            <a:off x="268979" y="3927123"/>
            <a:ext cx="1130300" cy="577850"/>
            <a:chOff x="1631950" y="3898900"/>
            <a:chExt cx="1130300" cy="577850"/>
          </a:xfrm>
        </p:grpSpPr>
        <p:sp>
          <p:nvSpPr>
            <p:cNvPr id="69" name="68 Flecha derecha"/>
            <p:cNvSpPr/>
            <p:nvPr/>
          </p:nvSpPr>
          <p:spPr>
            <a:xfrm>
              <a:off x="1631950" y="389890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70" name="69 CuadroTexto"/>
            <p:cNvSpPr txBox="1"/>
            <p:nvPr/>
          </p:nvSpPr>
          <p:spPr>
            <a:xfrm>
              <a:off x="1664511" y="4032250"/>
              <a:ext cx="8771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WP5 – VENUE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MODELLING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2" name="Picture 9"/>
          <p:cNvPicPr>
            <a:picLocks noChangeAspect="1" noChangeArrowheads="1"/>
          </p:cNvPicPr>
          <p:nvPr/>
        </p:nvPicPr>
        <p:blipFill>
          <a:blip r:embed="rId10" cstate="print"/>
          <a:srcRect l="39288"/>
          <a:stretch>
            <a:fillRect/>
          </a:stretch>
        </p:blipFill>
        <p:spPr bwMode="auto">
          <a:xfrm rot="480000" flipH="1" flipV="1">
            <a:off x="1764892" y="1598839"/>
            <a:ext cx="829447" cy="7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5" name="54 Grupo"/>
          <p:cNvGrpSpPr/>
          <p:nvPr/>
        </p:nvGrpSpPr>
        <p:grpSpPr>
          <a:xfrm>
            <a:off x="876300" y="4955823"/>
            <a:ext cx="1170679" cy="577850"/>
            <a:chOff x="1591571" y="3898900"/>
            <a:chExt cx="1170679" cy="577850"/>
          </a:xfrm>
        </p:grpSpPr>
        <p:sp>
          <p:nvSpPr>
            <p:cNvPr id="56" name="55 Flecha derecha"/>
            <p:cNvSpPr/>
            <p:nvPr/>
          </p:nvSpPr>
          <p:spPr>
            <a:xfrm>
              <a:off x="1631950" y="389890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57" name="56 CuadroTexto"/>
            <p:cNvSpPr txBox="1"/>
            <p:nvPr/>
          </p:nvSpPr>
          <p:spPr>
            <a:xfrm>
              <a:off x="1591571" y="4032250"/>
              <a:ext cx="10230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WP4 – OPTIMUM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ROUTE PREDICT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8" name="57 Grupo"/>
          <p:cNvGrpSpPr/>
          <p:nvPr/>
        </p:nvGrpSpPr>
        <p:grpSpPr>
          <a:xfrm>
            <a:off x="2256135" y="5857523"/>
            <a:ext cx="1185566" cy="577850"/>
            <a:chOff x="1576684" y="3898900"/>
            <a:chExt cx="1185566" cy="577850"/>
          </a:xfrm>
        </p:grpSpPr>
        <p:sp>
          <p:nvSpPr>
            <p:cNvPr id="59" name="58 Flecha derecha"/>
            <p:cNvSpPr/>
            <p:nvPr/>
          </p:nvSpPr>
          <p:spPr>
            <a:xfrm>
              <a:off x="1631950" y="3898900"/>
              <a:ext cx="1130300" cy="5778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0" name="59 CuadroTexto"/>
            <p:cNvSpPr txBox="1"/>
            <p:nvPr/>
          </p:nvSpPr>
          <p:spPr>
            <a:xfrm>
              <a:off x="1576684" y="4032250"/>
              <a:ext cx="11657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WP3 - CROWD</a:t>
              </a:r>
            </a:p>
            <a:p>
              <a:pPr algn="ctr"/>
              <a:r>
                <a:rPr lang="es-ES" sz="800" b="1" dirty="0" smtClean="0">
                  <a:solidFill>
                    <a:schemeClr val="bg1"/>
                  </a:solidFill>
                </a:rPr>
                <a:t>BEHAVIOR DETECT</a:t>
              </a:r>
              <a:endParaRPr lang="es-ES" sz="8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9C8376073291428FD5821B2274C7AB" ma:contentTypeVersion="1" ma:contentTypeDescription="Create a new document." ma:contentTypeScope="" ma:versionID="183723e4f1fd116068bc08d60c25d827">
  <xsd:schema xmlns:xsd="http://www.w3.org/2001/XMLSchema" xmlns:xs="http://www.w3.org/2001/XMLSchema" xmlns:p="http://schemas.microsoft.com/office/2006/metadata/properties" xmlns:ns2="56c02910-3d5e-4374-8043-a83ba57b162d" targetNamespace="http://schemas.microsoft.com/office/2006/metadata/properties" ma:root="true" ma:fieldsID="71bfa23a52656cfcd5709df7aa91de19" ns2:_="">
    <xsd:import namespace="56c02910-3d5e-4374-8043-a83ba57b162d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c02910-3d5e-4374-8043-a83ba57b162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3AC7E8-7996-4639-A67C-B29D4041D0D1}">
  <ds:schemaRefs>
    <ds:schemaRef ds:uri="http://schemas.openxmlformats.org/package/2006/metadata/core-properties"/>
    <ds:schemaRef ds:uri="56c02910-3d5e-4374-8043-a83ba57b162d"/>
    <ds:schemaRef ds:uri="http://schemas.microsoft.com/office/2006/documentManagement/types"/>
    <ds:schemaRef ds:uri="http://purl.org/dc/terms/"/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073AF52-265E-41C2-AA7C-60D2633063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EE7EB4-F55B-4204-8750-A2A6250C8F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c02910-3d5e-4374-8043-a83ba57b16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7971</TotalTime>
  <Words>620</Words>
  <Application>Microsoft Office PowerPoint</Application>
  <PresentationFormat>On-screen Show (4:3)</PresentationFormat>
  <Paragraphs>142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Essential</vt:lpstr>
      <vt:lpstr>Custom Design</vt:lpstr>
      <vt:lpstr>PowerPoint Presentation</vt:lpstr>
      <vt:lpstr>DELIVERABLE 9.1</vt:lpstr>
      <vt:lpstr>DELIVERABLE 9.1</vt:lpstr>
      <vt:lpstr>THE SCENARIO – DESCRIPTION</vt:lpstr>
      <vt:lpstr>THE SCENARIO – DESCRIPTION</vt:lpstr>
      <vt:lpstr>THE SCENARIO</vt:lpstr>
      <vt:lpstr>INPUT DEVICE</vt:lpstr>
      <vt:lpstr>Output device</vt:lpstr>
      <vt:lpstr>Sib environment</vt:lpstr>
      <vt:lpstr>SCENARIO DEMO – WP6, 7, 8, 9</vt:lpstr>
      <vt:lpstr>ATTACHED VIDEOS</vt:lpstr>
      <vt:lpstr>ATTACHED VIDEOS - DESCRIPTIONS</vt:lpstr>
      <vt:lpstr>THANK YOU!</vt:lpstr>
    </vt:vector>
  </TitlesOfParts>
  <Company>Exodus S.A.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Winners card</dc:title>
  <dc:creator>INDRA</dc:creator>
  <cp:lastModifiedBy>Petrantonakis Dimitris</cp:lastModifiedBy>
  <cp:revision>662</cp:revision>
  <dcterms:created xsi:type="dcterms:W3CDTF">2009-02-12T15:02:15Z</dcterms:created>
  <dcterms:modified xsi:type="dcterms:W3CDTF">2014-10-06T10:20:08Z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0x010100A29C8376073291428FD5821B2274C7AB</vt:lpwstr>
  </property>
</Properties>
</file>